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7" r:id="rId3"/>
    <p:sldId id="1040" r:id="rId4"/>
    <p:sldId id="1019" r:id="rId5"/>
    <p:sldId id="1023" r:id="rId6"/>
    <p:sldId id="1026" r:id="rId7"/>
    <p:sldId id="1027" r:id="rId8"/>
    <p:sldId id="1042" r:id="rId9"/>
    <p:sldId id="1025" r:id="rId10"/>
    <p:sldId id="1046" r:id="rId11"/>
    <p:sldId id="1041" r:id="rId12"/>
    <p:sldId id="1043" r:id="rId13"/>
    <p:sldId id="1045" r:id="rId14"/>
    <p:sldId id="1030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光的折射和全反射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光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的折射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20688"/>
                <a:ext cx="11485848" cy="249318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光的折射角小于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光的折射角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光的折射率大于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光在玻璃中速度较小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为直径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光的折射率大于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则圆柱形玻璃只保留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右上部分后的光路图如图所示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记光线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的折射角分别为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连接圆心到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根据余弦定理有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20688"/>
                <a:ext cx="11485848" cy="2493183"/>
              </a:xfrm>
              <a:blipFill>
                <a:blip r:embed="rId2"/>
                <a:stretch>
                  <a:fillRect l="-796" r="-849" b="-22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208" y="937598"/>
            <a:ext cx="808161" cy="288032"/>
          </a:xfrm>
          <a:prstGeom prst="rect">
            <a:avLst/>
          </a:prstGeom>
        </p:spPr>
      </p:pic>
      <p:pic>
        <p:nvPicPr>
          <p:cNvPr id="4" name="hjjbwxb29.jpg" descr="id:21474927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82632" y="3861048"/>
            <a:ext cx="2508718" cy="20882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2708920"/>
                <a:ext cx="11485848" cy="1295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𝒍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𝑨𝑪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zh-CN" altLang="zh-CN" b="1" baseline="-25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90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𝒍</m:t>
                                </m:r>
                              </m:e>
                              <m:sub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𝑨𝑫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b>
                            </m:sSub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708920"/>
                <a:ext cx="11485848" cy="1295739"/>
              </a:xfrm>
              <a:prstGeom prst="rect">
                <a:avLst/>
              </a:prstGeom>
              <a:blipFill>
                <a:blip r:embed="rId5"/>
                <a:stretch>
                  <a:fillRect l="-79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0711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43806"/>
                <a:ext cx="11485848" cy="265720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整理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3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="1" i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sz="23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sz="2300" b="1" i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设入射角为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则光从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到圆弧上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的时间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和从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到圆弧上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的时间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分别满足</a:t>
                </a:r>
                <a:r>
                  <a:rPr lang="en-US" altLang="zh-CN" sz="2300" b="1" i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sz="23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sub>
                        </m:sSub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zh-CN" altLang="zh-CN" sz="23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𝑨𝑫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sub>
                        </m:sSub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入射角与折射角满足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3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3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𝑨𝑪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300" b="1" i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3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3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𝑨</m:t>
                            </m:r>
                            <m:r>
                              <a:rPr lang="en-US" altLang="zh-CN" sz="23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𝑫</m:t>
                            </m:r>
                            <m:r>
                              <m:rPr>
                                <m:nor/>
                              </m:rP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  <m:r>
                      <m:rPr>
                        <m:nor/>
                      </m:rPr>
                      <a:rPr lang="zh-CN" altLang="zh-CN" sz="2300" b="1">
                        <a:solidFill>
                          <a:srgbClr val="000000"/>
                        </a:solidFill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，</m:t>
                    </m:r>
                  </m:oMath>
                </a14:m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整理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AC'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sz="2300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AD'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43806"/>
                <a:ext cx="11485848" cy="2657202"/>
              </a:xfrm>
              <a:blipFill>
                <a:blip r:embed="rId2"/>
                <a:stretch>
                  <a:fillRect l="-743" r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hjjbwxb29.jpg" descr="id:21474927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3356992"/>
            <a:ext cx="2480279" cy="206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0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视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深与实际深度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解决光的折射问题的思路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根据题意正确画出光路图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利用几何关系确定光路中的边、角关系，注意入射角、反射角、折射角的确定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利用反射定律、折射定律求解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注意光路的可逆性的利用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27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7598"/>
            <a:ext cx="103060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94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787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视深公式及应用技巧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视深是人眼看透明物质内部某物体时像点离界面的距离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一般都是沿着接近界面的法线方向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斜向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去观察，在计算时，由于入射角很小，折射角也很小，故有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𝐭𝐚𝐧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𝐭𝐚𝐧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当斜向下看水中的物体时，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是实际深度的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是水的折射率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如果从折射率为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的水中观察斜上方距水面高为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的物体，观察到的高度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为视高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78782"/>
              </a:xfrm>
              <a:blipFill>
                <a:blip r:embed="rId2"/>
                <a:stretch>
                  <a:fillRect l="-796" r="-849" b="-9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9203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6445"/>
                <a:ext cx="11485848" cy="13784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在游泳池边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竖直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向下观察池水的深度，池水的视深为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，已知水的折射率为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，那么池水的实际深度为多少？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6445"/>
                <a:ext cx="11485848" cy="1378454"/>
              </a:xfrm>
              <a:blipFill>
                <a:blip r:embed="rId2"/>
                <a:stretch>
                  <a:fillRect l="-796" r="-849" b="-17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3.eps" descr="id:21474901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920" y="906882"/>
            <a:ext cx="1133782" cy="36545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311921"/>
            <a:ext cx="912255" cy="324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414686" y="2156142"/>
                <a:ext cx="490840" cy="6247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sz="2400" i="1">
                    <a:solidFill>
                      <a:schemeClr val="tx1"/>
                    </a:solidFill>
                  </a:rPr>
                  <a:t>h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86" y="2156142"/>
                <a:ext cx="490840" cy="624786"/>
              </a:xfrm>
              <a:prstGeom prst="rect">
                <a:avLst/>
              </a:prstGeom>
              <a:blipFill>
                <a:blip r:embed="rId5"/>
                <a:stretch>
                  <a:fillRect r="-18519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2744765"/>
                <a:ext cx="11485848" cy="3890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4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池底某点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发出的光线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在水中和空气中的光路如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4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由于观察者在池边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竖直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向下观看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所以光线在水面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4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入射角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和折射角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都很小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4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根据数学知识可知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𝑯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tan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θ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</a:p>
              <a:p>
                <a:pPr eaLnBrk="1" hangingPunct="0">
                  <a:lnSpc>
                    <a:spcPct val="14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根据折射定律有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两式代入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式得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𝑯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𝒉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解得池水实际深度为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744765"/>
                <a:ext cx="11485848" cy="3890360"/>
              </a:xfrm>
              <a:prstGeom prst="rect">
                <a:avLst/>
              </a:prstGeom>
              <a:blipFill>
                <a:blip r:embed="rId6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276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14638" y="2901985"/>
            <a:ext cx="828040" cy="2952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47534" y="2768964"/>
            <a:ext cx="2722523" cy="226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455" y="3367596"/>
            <a:ext cx="1047389" cy="5891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255621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光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的折射定律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光的折射定律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在光的折射现象中，入射角的正弦与折射角的正弦之比是一个常数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如果用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来表示这个比例常数，则有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这个关系称为光的折射定律，也叫斯涅耳定律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2556213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知识过.eps" descr="id:21474938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1647095"/>
            <a:ext cx="1236455" cy="34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折射率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光从真空斜射入某种介质发生折射时，入射角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的正弦与折射角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的正弦的比值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，称为这种介质的折射率，也称为绝对折射率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光路可逆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与反射现象一样，在折射现象中，光路也是可逆的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73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9560" y="2635134"/>
            <a:ext cx="714129" cy="5300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582063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折射率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介质的折射率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某种介质的折射率，等于光在真空中的传播速度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与光在这种介质中的传播速度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之比，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>
                            <a:latin typeface="Book Antiqua" panose="0204060205030503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光在介质中的传播速度越小，对应介质的折射率越大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特点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任何介质的折射率都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大于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色散现象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2300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不同颜色的光在同一种介质中的传播速度不相同，折射率也不相同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当一束白光射入三棱镜时，由于白光中不同色光的折射率不同，偏折程度就不同，紫光偏折程度最大，红光偏折程度最小，经三棱镜折射后，会出现色散现象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5820632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938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4635" y="946703"/>
            <a:ext cx="1352099" cy="35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折射定律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光从一种介质进入另一种介质时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斜射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，传播方向一般要发生变化；光从一种介质进入另一种介质时，传播速度一定发生变化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当光垂直界面入射时，光的传播方向虽然不变，但光的传播速度发生变化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光从一种介质进入另一种介质时，折射角与入射角的大小关系不要一概而论，要视两种介质的折射率大小而定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光从真空斜射入介质时，入射角大于折射角；光从介质斜射入真空时，入射角小于折射角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5" name="要点1.eps" descr="id:21474926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1631800"/>
            <a:ext cx="1089089" cy="38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束光线从空气射向玻璃，入射角为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发生折射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下列四幅光路图中正确的是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2237" y="905454"/>
            <a:ext cx="1127935" cy="36330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040113"/>
            <a:ext cx="912255" cy="324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916832"/>
            <a:ext cx="5062791" cy="19442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1177" y="1897018"/>
            <a:ext cx="5160653" cy="189202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42678" y="39754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1"/>
              <p:cNvSpPr txBox="1">
                <a:spLocks/>
              </p:cNvSpPr>
              <p:nvPr/>
            </p:nvSpPr>
            <p:spPr bwMode="auto">
              <a:xfrm>
                <a:off x="360854" y="4509120"/>
                <a:ext cx="11485848" cy="1381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束光线从空气斜射向玻璃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入射角为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可知光线一定会发生折射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折射角小于入射角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除此之外光线在分界面上还会发生反射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509120"/>
                <a:ext cx="11485848" cy="1381404"/>
              </a:xfrm>
              <a:prstGeom prst="rect">
                <a:avLst/>
              </a:prstGeom>
              <a:blipFill>
                <a:blip r:embed="rId6"/>
                <a:stretch>
                  <a:fillRect l="-796" r="-849" b="-35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24解析.eps" descr="id:214749396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78582" y="4725144"/>
            <a:ext cx="80816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折射率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的理解与应用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关于正弦值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当光由真空中射入某种介质中，入射角、折射角以及它们的正弦值是可以改变的，但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正弦值之比是一个常数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关于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常数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入射角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的正弦值跟折射角的正弦值之比是一个常数，但不同介质具有不同的常数，说明该常数反映了该介质的光学特性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要点2.eps" descr="id:21474927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8964" y="912280"/>
            <a:ext cx="1014305" cy="35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60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091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光的传播速度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介质的折射率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跟光在介质中的传播速度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有关，即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 i="1">
                            <a:latin typeface="Book Antiqua" panose="02040602050305030304" pitchFamily="18" charset="0"/>
                          </a:rPr>
                          <m:t>v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，由于光在真空中的传播速率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大于光在任何介质中的传播速率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，所以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任何介质的折射率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都大于</a:t>
                </a:r>
                <a:r>
                  <a:rPr lang="en-US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因此，光从真空斜射入任何介质时，入射角均大于折射角；而光由介质斜射入真空时，入射角均小于折射角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决定因素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介质的折射率是反映介质的光学性质的物理量，它的大小只能由介质本身及光的性质共同决定，不随入射角、折射角的变化而变化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09174"/>
              </a:xfrm>
              <a:blipFill>
                <a:blip r:embed="rId2"/>
                <a:stretch>
                  <a:fillRect l="-796" r="-849" b="-1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5126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ACDB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为圆柱形玻璃的横截面，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为其直径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两单色光组成的复合光沿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方向射向玻璃，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的折射光线分别沿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方向，光从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然后，圆柱形玻璃只保留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右上部分，入射光线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方向不变，照射到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平面上，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折射光线分别沿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图中未画出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，光从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到圆弧上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到圆弧上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的时间为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AD'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AD'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AC'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'         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3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30" y="926042"/>
            <a:ext cx="1008112" cy="32440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3" y="5373216"/>
            <a:ext cx="912255" cy="324991"/>
          </a:xfrm>
          <a:prstGeom prst="rect">
            <a:avLst/>
          </a:prstGeom>
        </p:spPr>
      </p:pic>
      <p:pic>
        <p:nvPicPr>
          <p:cNvPr id="5" name="hjjbwxb28.jpg" descr="id:21474927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047534" y="3861048"/>
            <a:ext cx="2212371" cy="14401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42678" y="53012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5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900</Words>
  <Application>Microsoft Office PowerPoint</Application>
  <PresentationFormat>自定义</PresentationFormat>
  <Paragraphs>53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388</cp:revision>
  <dcterms:created xsi:type="dcterms:W3CDTF">2020-11-06T05:24:00Z</dcterms:created>
  <dcterms:modified xsi:type="dcterms:W3CDTF">2025-06-18T02:47:25Z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